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90" r:id="rId10"/>
  </p:sldIdLst>
  <p:sldSz cx="6794500" cy="9906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7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869392" y="9181395"/>
            <a:ext cx="1585384" cy="527403"/>
          </a:xfrm>
          <a:prstGeom prst="rect">
            <a:avLst/>
          </a:prstGeom>
        </p:spPr>
        <p:txBody>
          <a:bodyPr lIns="83613" tIns="41806" rIns="83613" bIns="41806"/>
          <a:lstStyle/>
          <a:p>
            <a:pPr>
              <a:defRPr/>
            </a:pPr>
            <a:fld id="{308439DC-1167-474F-ABD0-28DE91A1A8CD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101" name="Slide Number Placeholder 1"/>
          <p:cNvSpPr txBox="1">
            <a:spLocks/>
          </p:cNvSpPr>
          <p:nvPr/>
        </p:nvSpPr>
        <p:spPr bwMode="auto">
          <a:xfrm>
            <a:off x="4869392" y="9181395"/>
            <a:ext cx="1585384" cy="52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613" tIns="41806" rIns="83613" bIns="41806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5F0540D1-68FE-4E31-AC38-14FF4CC33A64}" type="slidenum">
              <a:rPr lang="en-MY" altLang="ar-IQ" sz="1100">
                <a:solidFill>
                  <a:srgbClr val="898989"/>
                </a:solidFill>
              </a:rPr>
              <a:pPr algn="r" eaLnBrk="1" hangingPunct="1"/>
              <a:t>1</a:t>
            </a:fld>
            <a:endParaRPr lang="en-MY" altLang="ar-IQ" sz="1100">
              <a:solidFill>
                <a:srgbClr val="898989"/>
              </a:solidFill>
            </a:endParaRPr>
          </a:p>
        </p:txBody>
      </p:sp>
      <p:pic>
        <p:nvPicPr>
          <p:cNvPr id="4103" name="Picture 6" descr="C:\Users\Javad\Desktop\t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979" y="110067"/>
            <a:ext cx="1094669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60160" y="2196748"/>
            <a:ext cx="1358287" cy="28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613" tIns="41806" rIns="83613" bIns="418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ar-IQ" sz="1300">
                <a:latin typeface="Times New Roman" pitchFamily="18" charset="0"/>
                <a:cs typeface="Times New Roman" pitchFamily="18" charset="0"/>
              </a:rPr>
              <a:t>Diyala University</a:t>
            </a:r>
          </a:p>
        </p:txBody>
      </p:sp>
      <p:sp>
        <p:nvSpPr>
          <p:cNvPr id="4105" name="TextBox 9"/>
          <p:cNvSpPr txBox="1">
            <a:spLocks noChangeArrowheads="1"/>
          </p:cNvSpPr>
          <p:nvPr/>
        </p:nvSpPr>
        <p:spPr bwMode="auto">
          <a:xfrm>
            <a:off x="5434421" y="1772534"/>
            <a:ext cx="1358645" cy="65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613" tIns="41806" rIns="83613" bIns="418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ar-IQ" sz="900" b="1">
                <a:latin typeface="Times New Roman" pitchFamily="18" charset="0"/>
                <a:cs typeface="Times New Roman" pitchFamily="18" charset="0"/>
              </a:rPr>
              <a:t>Collage of Engineering </a:t>
            </a:r>
          </a:p>
          <a:p>
            <a:pPr eaLnBrk="1" hangingPunct="1"/>
            <a:r>
              <a:rPr lang="en-US" altLang="ar-IQ" sz="900" b="1">
                <a:latin typeface="Times New Roman" pitchFamily="18" charset="0"/>
                <a:cs typeface="Times New Roman" pitchFamily="18" charset="0"/>
              </a:rPr>
              <a:t>Computer  Engineering </a:t>
            </a:r>
          </a:p>
          <a:p>
            <a:pPr eaLnBrk="1" hangingPunct="1"/>
            <a:r>
              <a:rPr lang="en-US" altLang="ar-IQ" sz="900" b="1">
                <a:latin typeface="Times New Roman" pitchFamily="18" charset="0"/>
                <a:cs typeface="Times New Roman" pitchFamily="18" charset="0"/>
              </a:rPr>
              <a:t>Department</a:t>
            </a:r>
            <a:endParaRPr lang="en-US" altLang="ar-IQ" sz="9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ar-IQ" sz="900"/>
          </a:p>
        </p:txBody>
      </p:sp>
      <p:sp>
        <p:nvSpPr>
          <p:cNvPr id="4106" name="TextBox 10"/>
          <p:cNvSpPr txBox="1">
            <a:spLocks noChangeArrowheads="1"/>
          </p:cNvSpPr>
          <p:nvPr/>
        </p:nvSpPr>
        <p:spPr bwMode="auto">
          <a:xfrm>
            <a:off x="605136" y="4953001"/>
            <a:ext cx="5663263" cy="1111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613" tIns="41806" rIns="83613" bIns="418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ar-IQ" sz="3300" dirty="0" smtClean="0"/>
              <a:t>CMOS Properties</a:t>
            </a:r>
            <a:endParaRPr lang="en-US" altLang="ar-IQ" sz="3300" dirty="0"/>
          </a:p>
          <a:p>
            <a:pPr algn="ctr" eaLnBrk="1" hangingPunct="1"/>
            <a:r>
              <a:rPr lang="en-US" altLang="ar-IQ" sz="3300" dirty="0"/>
              <a:t>Lecture </a:t>
            </a:r>
            <a:r>
              <a:rPr lang="en-US" altLang="ar-IQ" sz="3300" dirty="0" smtClean="0"/>
              <a:t>Seven  </a:t>
            </a:r>
            <a:endParaRPr lang="en-US" altLang="ar-IQ" sz="3300" dirty="0"/>
          </a:p>
        </p:txBody>
      </p:sp>
      <p:grpSp>
        <p:nvGrpSpPr>
          <p:cNvPr id="4107" name="Group 1028"/>
          <p:cNvGrpSpPr>
            <a:grpSpLocks/>
          </p:cNvGrpSpPr>
          <p:nvPr/>
        </p:nvGrpSpPr>
        <p:grpSpPr bwMode="auto">
          <a:xfrm>
            <a:off x="1224425" y="7922508"/>
            <a:ext cx="5317640" cy="1554692"/>
            <a:chOff x="791" y="3388"/>
            <a:chExt cx="4257" cy="678"/>
          </a:xfrm>
        </p:grpSpPr>
        <p:sp>
          <p:nvSpPr>
            <p:cNvPr id="4110" name="Rectangle 1029"/>
            <p:cNvSpPr>
              <a:spLocks noChangeArrowheads="1"/>
            </p:cNvSpPr>
            <p:nvPr/>
          </p:nvSpPr>
          <p:spPr bwMode="auto">
            <a:xfrm>
              <a:off x="1371" y="3641"/>
              <a:ext cx="14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altLang="ar-IQ">
                <a:solidFill>
                  <a:schemeClr val="bg2"/>
                </a:solidFill>
              </a:endParaRPr>
            </a:p>
          </p:txBody>
        </p:sp>
        <p:grpSp>
          <p:nvGrpSpPr>
            <p:cNvPr id="4111" name="Group 1030"/>
            <p:cNvGrpSpPr>
              <a:grpSpLocks/>
            </p:cNvGrpSpPr>
            <p:nvPr/>
          </p:nvGrpSpPr>
          <p:grpSpPr bwMode="auto">
            <a:xfrm>
              <a:off x="791" y="3856"/>
              <a:ext cx="3207" cy="109"/>
              <a:chOff x="228" y="3285"/>
              <a:chExt cx="3981" cy="109"/>
            </a:xfrm>
          </p:grpSpPr>
          <p:sp>
            <p:nvSpPr>
              <p:cNvPr id="4121" name="Line 1031"/>
              <p:cNvSpPr>
                <a:spLocks noChangeShapeType="1"/>
              </p:cNvSpPr>
              <p:nvPr/>
            </p:nvSpPr>
            <p:spPr bwMode="auto">
              <a:xfrm>
                <a:off x="228" y="3285"/>
                <a:ext cx="39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Line 1032"/>
              <p:cNvSpPr>
                <a:spLocks noChangeShapeType="1"/>
              </p:cNvSpPr>
              <p:nvPr/>
            </p:nvSpPr>
            <p:spPr bwMode="auto">
              <a:xfrm>
                <a:off x="230" y="3323"/>
                <a:ext cx="3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Line 1033"/>
              <p:cNvSpPr>
                <a:spLocks noChangeShapeType="1"/>
              </p:cNvSpPr>
              <p:nvPr/>
            </p:nvSpPr>
            <p:spPr bwMode="auto">
              <a:xfrm>
                <a:off x="230" y="3359"/>
                <a:ext cx="3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Line 1034"/>
              <p:cNvSpPr>
                <a:spLocks noChangeShapeType="1"/>
              </p:cNvSpPr>
              <p:nvPr/>
            </p:nvSpPr>
            <p:spPr bwMode="auto">
              <a:xfrm>
                <a:off x="230" y="3394"/>
                <a:ext cx="3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2" name="AutoShape 1035"/>
            <p:cNvSpPr>
              <a:spLocks noChangeArrowheads="1"/>
            </p:cNvSpPr>
            <p:nvPr/>
          </p:nvSpPr>
          <p:spPr bwMode="auto">
            <a:xfrm rot="5400000">
              <a:off x="4442" y="3479"/>
              <a:ext cx="391" cy="209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EBEB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3" name="AutoShape 1036"/>
            <p:cNvSpPr>
              <a:spLocks noChangeArrowheads="1"/>
            </p:cNvSpPr>
            <p:nvPr/>
          </p:nvSpPr>
          <p:spPr bwMode="auto">
            <a:xfrm rot="5400000">
              <a:off x="4748" y="3479"/>
              <a:ext cx="391" cy="209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4" name="AutoShape 1037"/>
            <p:cNvSpPr>
              <a:spLocks noChangeArrowheads="1"/>
            </p:cNvSpPr>
            <p:nvPr/>
          </p:nvSpPr>
          <p:spPr bwMode="auto">
            <a:xfrm rot="5400000">
              <a:off x="4597" y="3480"/>
              <a:ext cx="391" cy="208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5" name="AutoShape 1038"/>
            <p:cNvSpPr>
              <a:spLocks noChangeArrowheads="1"/>
            </p:cNvSpPr>
            <p:nvPr/>
          </p:nvSpPr>
          <p:spPr bwMode="auto">
            <a:xfrm rot="5400000">
              <a:off x="4287" y="3480"/>
              <a:ext cx="391" cy="208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6" name="AutoShape 1039"/>
            <p:cNvSpPr>
              <a:spLocks noChangeArrowheads="1"/>
            </p:cNvSpPr>
            <p:nvPr/>
          </p:nvSpPr>
          <p:spPr bwMode="auto">
            <a:xfrm>
              <a:off x="3894" y="3791"/>
              <a:ext cx="277" cy="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altLang="ar-IQ"/>
            </a:p>
          </p:txBody>
        </p:sp>
        <p:sp>
          <p:nvSpPr>
            <p:cNvPr id="4117" name="Line 1040"/>
            <p:cNvSpPr>
              <a:spLocks noChangeShapeType="1"/>
            </p:cNvSpPr>
            <p:nvPr/>
          </p:nvSpPr>
          <p:spPr bwMode="auto">
            <a:xfrm flipV="1">
              <a:off x="4137" y="3517"/>
              <a:ext cx="690" cy="384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Line 1041"/>
            <p:cNvSpPr>
              <a:spLocks noChangeShapeType="1"/>
            </p:cNvSpPr>
            <p:nvPr/>
          </p:nvSpPr>
          <p:spPr bwMode="auto">
            <a:xfrm flipV="1">
              <a:off x="4157" y="3586"/>
              <a:ext cx="809" cy="357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1042"/>
            <p:cNvSpPr>
              <a:spLocks noChangeShapeType="1"/>
            </p:cNvSpPr>
            <p:nvPr/>
          </p:nvSpPr>
          <p:spPr bwMode="auto">
            <a:xfrm flipV="1">
              <a:off x="4116" y="3476"/>
              <a:ext cx="540" cy="378"/>
            </a:xfrm>
            <a:prstGeom prst="line">
              <a:avLst/>
            </a:prstGeom>
            <a:noFill/>
            <a:ln w="57150">
              <a:solidFill>
                <a:srgbClr val="EBEB1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Line 1043"/>
            <p:cNvSpPr>
              <a:spLocks noChangeShapeType="1"/>
            </p:cNvSpPr>
            <p:nvPr/>
          </p:nvSpPr>
          <p:spPr bwMode="auto">
            <a:xfrm flipV="1">
              <a:off x="4094" y="3470"/>
              <a:ext cx="390" cy="34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8" name="TextBox 4"/>
          <p:cNvSpPr txBox="1">
            <a:spLocks noChangeArrowheads="1"/>
          </p:cNvSpPr>
          <p:nvPr/>
        </p:nvSpPr>
        <p:spPr bwMode="auto">
          <a:xfrm>
            <a:off x="2378075" y="123826"/>
            <a:ext cx="1698625" cy="4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613" tIns="41806" rIns="83613" bIns="418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ar-IQ" sz="1300">
                <a:latin typeface="Times New Roman" pitchFamily="18" charset="0"/>
                <a:cs typeface="Times New Roman" pitchFamily="18" charset="0"/>
              </a:rPr>
              <a:t>In The Name of God</a:t>
            </a:r>
          </a:p>
          <a:p>
            <a:pPr eaLnBrk="1" hangingPunct="1"/>
            <a:endParaRPr lang="en-US" altLang="ar-IQ" sz="1300"/>
          </a:p>
        </p:txBody>
      </p:sp>
      <p:pic>
        <p:nvPicPr>
          <p:cNvPr id="410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1" y="300391"/>
            <a:ext cx="962554" cy="187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8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85825" y="736600"/>
            <a:ext cx="5014976" cy="3760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5825" y="736473"/>
            <a:ext cx="5014976" cy="3760851"/>
          </a:xfrm>
          <a:custGeom>
            <a:avLst/>
            <a:gdLst/>
            <a:ahLst/>
            <a:cxnLst/>
            <a:rect l="l" t="t" r="r" b="b"/>
            <a:pathLst>
              <a:path w="5014976" h="3760851">
                <a:moveTo>
                  <a:pt x="0" y="3760851"/>
                </a:moveTo>
                <a:lnTo>
                  <a:pt x="5014976" y="3760851"/>
                </a:lnTo>
                <a:lnTo>
                  <a:pt x="5014976" y="0"/>
                </a:lnTo>
                <a:lnTo>
                  <a:pt x="0" y="0"/>
                </a:lnTo>
                <a:lnTo>
                  <a:pt x="0" y="376085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74852" y="4780332"/>
            <a:ext cx="441748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atic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actua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not</a:t>
            </a:r>
            <a:r>
              <a:rPr sz="1100" spc="-9" dirty="0" smtClean="0">
                <a:latin typeface="Arial"/>
                <a:cs typeface="Arial"/>
              </a:rPr>
              <a:t> z</a:t>
            </a:r>
            <a:r>
              <a:rPr sz="1100" spc="0" dirty="0" smtClean="0">
                <a:latin typeface="Arial"/>
                <a:cs typeface="Arial"/>
              </a:rPr>
              <a:t>ero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–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prit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cur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4852" y="5216196"/>
            <a:ext cx="4847472" cy="4673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90"/>
              </a:lnSpc>
              <a:spcBef>
                <a:spcPts val="99"/>
              </a:spcBef>
            </a:pP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can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-9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dri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-9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;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wi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ncrease</a:t>
            </a:r>
            <a:r>
              <a:rPr sz="1100" spc="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prop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el</a:t>
            </a:r>
            <a:r>
              <a:rPr sz="1100" spc="9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y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4852" y="5953812"/>
            <a:ext cx="4850488" cy="618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264"/>
              </a:lnSpc>
              <a:spcBef>
                <a:spcPts val="60"/>
              </a:spcBef>
            </a:pP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w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nce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ns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cu</a:t>
            </a:r>
            <a:r>
              <a:rPr sz="1100" spc="-19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ess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oi</a:t>
            </a:r>
            <a:r>
              <a:rPr sz="1100" spc="0" dirty="0" smtClean="0">
                <a:latin typeface="Arial"/>
                <a:cs typeface="Arial"/>
              </a:rPr>
              <a:t>se.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is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64"/>
              </a:lnSpc>
            </a:pP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9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w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x</a:t>
            </a:r>
            <a:r>
              <a:rPr sz="1100" spc="0" dirty="0" smtClean="0">
                <a:latin typeface="Arial"/>
                <a:cs typeface="Arial"/>
              </a:rPr>
              <a:t>amp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some</a:t>
            </a:r>
            <a:r>
              <a:rPr sz="1100" spc="4" dirty="0" smtClean="0">
                <a:latin typeface="Arial"/>
                <a:cs typeface="Arial"/>
              </a:rPr>
              <a:t> 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son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ncrease</a:t>
            </a:r>
            <a:r>
              <a:rPr sz="1100" spc="-14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op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152"/>
              </a:lnSpc>
            </a:pP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ro</a:t>
            </a:r>
            <a:r>
              <a:rPr sz="1100" spc="-4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050" spc="0" baseline="-20705" dirty="0" smtClean="0">
                <a:latin typeface="Arial"/>
                <a:cs typeface="Arial"/>
              </a:rPr>
              <a:t>n</a:t>
            </a:r>
            <a:r>
              <a:rPr sz="1050" spc="144" baseline="-20705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9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9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re</a:t>
            </a:r>
            <a:r>
              <a:rPr sz="1100" spc="-4" dirty="0" smtClean="0">
                <a:latin typeface="Arial"/>
                <a:cs typeface="Arial"/>
              </a:rPr>
              <a:t>si</a:t>
            </a:r>
            <a:r>
              <a:rPr sz="1100" spc="0" dirty="0" smtClean="0">
                <a:latin typeface="Arial"/>
                <a:cs typeface="Arial"/>
              </a:rPr>
              <a:t>st</a:t>
            </a:r>
            <a:r>
              <a:rPr sz="1100" spc="-9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9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,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9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w 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19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re</a:t>
            </a:r>
            <a:r>
              <a:rPr sz="1100" spc="-19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64"/>
              </a:lnSpc>
              <a:spcBef>
                <a:spcPts val="115"/>
              </a:spcBef>
            </a:pPr>
            <a:r>
              <a:rPr sz="1100" spc="4" dirty="0" smtClean="0">
                <a:latin typeface="Arial"/>
                <a:cs typeface="Arial"/>
              </a:rPr>
              <a:t>j</a:t>
            </a:r>
            <a:r>
              <a:rPr sz="1100" spc="0" dirty="0" smtClean="0">
                <a:latin typeface="Arial"/>
                <a:cs typeface="Arial"/>
              </a:rPr>
              <a:t>ust</a:t>
            </a:r>
            <a:r>
              <a:rPr sz="1100" spc="-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htl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5825" y="736473"/>
            <a:ext cx="5014976" cy="376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85825" y="736600"/>
            <a:ext cx="5014976" cy="3760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5825" y="736473"/>
            <a:ext cx="5014976" cy="3760851"/>
          </a:xfrm>
          <a:custGeom>
            <a:avLst/>
            <a:gdLst/>
            <a:ahLst/>
            <a:cxnLst/>
            <a:rect l="l" t="t" r="r" b="b"/>
            <a:pathLst>
              <a:path w="5014976" h="3760851">
                <a:moveTo>
                  <a:pt x="0" y="3760851"/>
                </a:moveTo>
                <a:lnTo>
                  <a:pt x="5014976" y="3760851"/>
                </a:lnTo>
                <a:lnTo>
                  <a:pt x="5014976" y="0"/>
                </a:lnTo>
                <a:lnTo>
                  <a:pt x="0" y="0"/>
                </a:lnTo>
                <a:lnTo>
                  <a:pt x="0" y="376085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74852" y="4780332"/>
            <a:ext cx="4847494" cy="316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28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28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29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9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ol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284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30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8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–</a:t>
            </a:r>
            <a:r>
              <a:rPr sz="1100" spc="27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ariti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9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 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289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9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28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 cur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5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are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ersed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er.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4852" y="5367072"/>
            <a:ext cx="4857898" cy="618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356">
              <a:lnSpc>
                <a:spcPts val="1190"/>
              </a:lnSpc>
              <a:spcBef>
                <a:spcPts val="99"/>
              </a:spcBef>
            </a:pP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ue</a:t>
            </a:r>
            <a:r>
              <a:rPr sz="1100" spc="7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9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ol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bil</a:t>
            </a:r>
            <a:r>
              <a:rPr sz="1100" spc="4" dirty="0" smtClean="0">
                <a:latin typeface="Arial"/>
                <a:cs typeface="Arial"/>
              </a:rPr>
              <a:t>it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(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ul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|</a:t>
            </a:r>
            <a:r>
              <a:rPr sz="1100" spc="0" dirty="0" smtClean="0">
                <a:latin typeface="Arial"/>
                <a:cs typeface="Arial"/>
              </a:rPr>
              <a:t>k</a:t>
            </a:r>
            <a:r>
              <a:rPr sz="1100" spc="-4" dirty="0" smtClean="0">
                <a:latin typeface="Arial"/>
                <a:cs typeface="Arial"/>
              </a:rPr>
              <a:t>’</a:t>
            </a:r>
            <a:r>
              <a:rPr sz="1050" spc="14" baseline="-20705" dirty="0" smtClean="0">
                <a:latin typeface="Arial"/>
                <a:cs typeface="Arial"/>
              </a:rPr>
              <a:t>p</a:t>
            </a:r>
            <a:r>
              <a:rPr sz="1100" spc="-9" dirty="0" smtClean="0">
                <a:latin typeface="Arial"/>
                <a:cs typeface="Arial"/>
              </a:rPr>
              <a:t>|</a:t>
            </a:r>
            <a:r>
              <a:rPr sz="1100" spc="4" dirty="0" smtClean="0">
                <a:latin typeface="Arial"/>
                <a:cs typeface="Arial"/>
              </a:rPr>
              <a:t>)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90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x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um</a:t>
            </a:r>
            <a:r>
              <a:rPr sz="1100" spc="8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is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42%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ac</a:t>
            </a:r>
            <a:r>
              <a:rPr sz="1100" spc="-4" dirty="0" smtClean="0">
                <a:latin typeface="Arial"/>
                <a:cs typeface="Arial"/>
              </a:rPr>
              <a:t>hi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il</a:t>
            </a:r>
            <a:r>
              <a:rPr sz="1100" spc="0" dirty="0" smtClean="0">
                <a:latin typeface="Arial"/>
                <a:cs typeface="Arial"/>
              </a:rPr>
              <a:t>ar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5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|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0" baseline="-20705" dirty="0" smtClean="0">
                <a:latin typeface="Arial"/>
                <a:cs typeface="Arial"/>
              </a:rPr>
              <a:t>D</a:t>
            </a:r>
            <a:r>
              <a:rPr sz="1050" spc="4" baseline="-20705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|</a:t>
            </a:r>
            <a:r>
              <a:rPr sz="1100" spc="108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|</a:t>
            </a: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050" spc="4" baseline="-20705" dirty="0" smtClean="0">
                <a:latin typeface="Arial"/>
                <a:cs typeface="Arial"/>
              </a:rPr>
              <a:t>GS</a:t>
            </a:r>
            <a:r>
              <a:rPr sz="1100" spc="0" dirty="0" smtClean="0">
                <a:latin typeface="Arial"/>
                <a:cs typeface="Arial"/>
              </a:rPr>
              <a:t>|</a:t>
            </a:r>
            <a:r>
              <a:rPr sz="1100" spc="10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=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95"/>
              </a:lnSpc>
              <a:spcBef>
                <a:spcPts val="5"/>
              </a:spcBef>
            </a:pPr>
            <a:r>
              <a:rPr sz="1650" spc="0" baseline="5270" dirty="0" smtClean="0">
                <a:latin typeface="Arial"/>
                <a:cs typeface="Arial"/>
              </a:rPr>
              <a:t>2</a:t>
            </a:r>
            <a:r>
              <a:rPr sz="1650" spc="4" baseline="5270" dirty="0" smtClean="0">
                <a:latin typeface="Arial"/>
                <a:cs typeface="Arial"/>
              </a:rPr>
              <a:t>.</a:t>
            </a:r>
            <a:r>
              <a:rPr sz="1650" spc="0" baseline="5270" dirty="0" smtClean="0">
                <a:latin typeface="Arial"/>
                <a:cs typeface="Arial"/>
              </a:rPr>
              <a:t>5</a:t>
            </a:r>
            <a:r>
              <a:rPr sz="1650" spc="14" baseline="5270" dirty="0" smtClean="0">
                <a:latin typeface="Arial"/>
                <a:cs typeface="Arial"/>
              </a:rPr>
              <a:t> </a:t>
            </a:r>
            <a:r>
              <a:rPr sz="1650" spc="-14" baseline="5270" dirty="0" smtClean="0">
                <a:latin typeface="Arial"/>
                <a:cs typeface="Arial"/>
              </a:rPr>
              <a:t>V</a:t>
            </a:r>
            <a:r>
              <a:rPr sz="1650" spc="0" baseline="5270" dirty="0" smtClean="0">
                <a:latin typeface="Arial"/>
                <a:cs typeface="Arial"/>
              </a:rPr>
              <a:t>.</a:t>
            </a:r>
            <a:r>
              <a:rPr sz="1650" spc="14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Fo</a:t>
            </a:r>
            <a:r>
              <a:rPr sz="1650" spc="0" baseline="5270" dirty="0" smtClean="0">
                <a:latin typeface="Arial"/>
                <a:cs typeface="Arial"/>
              </a:rPr>
              <a:t>r</a:t>
            </a:r>
            <a:r>
              <a:rPr sz="1650" spc="14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P</a:t>
            </a:r>
            <a:r>
              <a:rPr sz="1650" spc="-19" baseline="5270" dirty="0" smtClean="0">
                <a:latin typeface="Arial"/>
                <a:cs typeface="Arial"/>
              </a:rPr>
              <a:t>M</a:t>
            </a:r>
            <a:r>
              <a:rPr sz="1650" spc="4" baseline="5270" dirty="0" smtClean="0">
                <a:latin typeface="Arial"/>
                <a:cs typeface="Arial"/>
              </a:rPr>
              <a:t>O</a:t>
            </a:r>
            <a:r>
              <a:rPr sz="1650" spc="-4" baseline="5270" dirty="0" smtClean="0">
                <a:latin typeface="Arial"/>
                <a:cs typeface="Arial"/>
              </a:rPr>
              <a:t>S</a:t>
            </a:r>
            <a:r>
              <a:rPr sz="1650" spc="0" baseline="5270" dirty="0" smtClean="0">
                <a:latin typeface="Arial"/>
                <a:cs typeface="Arial"/>
              </a:rPr>
              <a:t>,</a:t>
            </a:r>
            <a:r>
              <a:rPr sz="1650" spc="24" baseline="5270" dirty="0" smtClean="0">
                <a:latin typeface="Arial"/>
                <a:cs typeface="Arial"/>
              </a:rPr>
              <a:t> </a:t>
            </a:r>
            <a:r>
              <a:rPr sz="1650" spc="-9" baseline="5270" dirty="0" smtClean="0">
                <a:latin typeface="Arial"/>
                <a:cs typeface="Arial"/>
              </a:rPr>
              <a:t>|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050" spc="0" baseline="-16564" dirty="0" smtClean="0">
                <a:latin typeface="Arial"/>
                <a:cs typeface="Arial"/>
              </a:rPr>
              <a:t>D</a:t>
            </a:r>
            <a:r>
              <a:rPr sz="1650" spc="0" baseline="5270" dirty="0" smtClean="0">
                <a:latin typeface="Arial"/>
                <a:cs typeface="Arial"/>
              </a:rPr>
              <a:t>|</a:t>
            </a:r>
            <a:r>
              <a:rPr sz="1650" spc="30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~ 92</a:t>
            </a:r>
            <a:r>
              <a:rPr sz="1650" spc="1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μA</a:t>
            </a:r>
            <a:r>
              <a:rPr sz="1650" spc="1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but</a:t>
            </a:r>
            <a:r>
              <a:rPr sz="1650" spc="4" baseline="5270" dirty="0" smtClean="0">
                <a:latin typeface="Arial"/>
                <a:cs typeface="Arial"/>
              </a:rPr>
              <a:t> f</a:t>
            </a:r>
            <a:r>
              <a:rPr sz="1650" spc="-14" baseline="5270" dirty="0" smtClean="0">
                <a:latin typeface="Arial"/>
                <a:cs typeface="Arial"/>
              </a:rPr>
              <a:t>o</a:t>
            </a:r>
            <a:r>
              <a:rPr sz="1650" spc="0" baseline="5270" dirty="0" smtClean="0">
                <a:latin typeface="Arial"/>
                <a:cs typeface="Arial"/>
              </a:rPr>
              <a:t>r</a:t>
            </a:r>
            <a:r>
              <a:rPr sz="1650" spc="24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N</a:t>
            </a:r>
            <a:r>
              <a:rPr sz="1650" spc="-19" baseline="5270" dirty="0" smtClean="0">
                <a:latin typeface="Arial"/>
                <a:cs typeface="Arial"/>
              </a:rPr>
              <a:t>M</a:t>
            </a:r>
            <a:r>
              <a:rPr sz="1650" spc="4" baseline="5270" dirty="0" smtClean="0">
                <a:latin typeface="Arial"/>
                <a:cs typeface="Arial"/>
              </a:rPr>
              <a:t>O</a:t>
            </a:r>
            <a:r>
              <a:rPr sz="1650" spc="0" baseline="5270" dirty="0" smtClean="0">
                <a:latin typeface="Arial"/>
                <a:cs typeface="Arial"/>
              </a:rPr>
              <a:t>S</a:t>
            </a:r>
            <a:r>
              <a:rPr sz="1650" spc="4" baseline="5270" dirty="0" smtClean="0">
                <a:latin typeface="Arial"/>
                <a:cs typeface="Arial"/>
              </a:rPr>
              <a:t> I</a:t>
            </a:r>
            <a:r>
              <a:rPr sz="1050" spc="0" baseline="-16564" dirty="0" smtClean="0">
                <a:latin typeface="Arial"/>
                <a:cs typeface="Arial"/>
              </a:rPr>
              <a:t>D</a:t>
            </a:r>
            <a:r>
              <a:rPr sz="1050" spc="139" baseline="-16564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~</a:t>
            </a:r>
            <a:r>
              <a:rPr sz="1650" spc="9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220</a:t>
            </a:r>
            <a:r>
              <a:rPr sz="1650" spc="19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μ</a:t>
            </a:r>
            <a:r>
              <a:rPr sz="1650" spc="-4" baseline="5270" dirty="0" smtClean="0">
                <a:latin typeface="Arial"/>
                <a:cs typeface="Arial"/>
              </a:rPr>
              <a:t>A</a:t>
            </a:r>
            <a:r>
              <a:rPr sz="1650" spc="0" baseline="5270" dirty="0" smtClean="0">
                <a:latin typeface="Arial"/>
                <a:cs typeface="Arial"/>
              </a:rPr>
              <a:t>.</a:t>
            </a:r>
            <a:r>
              <a:rPr sz="1650" spc="14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S</a:t>
            </a:r>
            <a:r>
              <a:rPr sz="1650" spc="0" baseline="5270" dirty="0" smtClean="0">
                <a:latin typeface="Arial"/>
                <a:cs typeface="Arial"/>
              </a:rPr>
              <a:t>ee</a:t>
            </a:r>
            <a:r>
              <a:rPr sz="1650" spc="14" baseline="5270" dirty="0" smtClean="0">
                <a:latin typeface="Arial"/>
                <a:cs typeface="Arial"/>
              </a:rPr>
              <a:t> </a:t>
            </a:r>
            <a:r>
              <a:rPr sz="1650" spc="-14" baseline="5270" dirty="0" smtClean="0">
                <a:latin typeface="Arial"/>
                <a:cs typeface="Arial"/>
              </a:rPr>
              <a:t>p</a:t>
            </a:r>
            <a:r>
              <a:rPr sz="1650" spc="0" baseline="5270" dirty="0" smtClean="0">
                <a:latin typeface="Arial"/>
                <a:cs typeface="Arial"/>
              </a:rPr>
              <a:t>.</a:t>
            </a:r>
            <a:r>
              <a:rPr sz="1650" spc="25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18</a:t>
            </a:r>
            <a:r>
              <a:rPr sz="1650" spc="4" baseline="5270" dirty="0" smtClean="0">
                <a:latin typeface="Arial"/>
                <a:cs typeface="Arial"/>
              </a:rPr>
              <a:t> </a:t>
            </a:r>
            <a:r>
              <a:rPr sz="1650" spc="-19" baseline="5270" dirty="0" smtClean="0">
                <a:latin typeface="Arial"/>
                <a:cs typeface="Arial"/>
              </a:rPr>
              <a:t>M</a:t>
            </a:r>
            <a:r>
              <a:rPr sz="1650" spc="4" baseline="5270" dirty="0" smtClean="0">
                <a:latin typeface="Arial"/>
                <a:cs typeface="Arial"/>
              </a:rPr>
              <a:t>O</a:t>
            </a:r>
            <a:r>
              <a:rPr sz="1650" spc="-14" baseline="5270" dirty="0" smtClean="0">
                <a:latin typeface="Arial"/>
                <a:cs typeface="Arial"/>
              </a:rPr>
              <a:t>S</a:t>
            </a:r>
            <a:r>
              <a:rPr sz="1650" spc="0" baseline="5270" dirty="0" smtClean="0">
                <a:latin typeface="Arial"/>
                <a:cs typeface="Arial"/>
              </a:rPr>
              <a:t>F</a:t>
            </a:r>
            <a:r>
              <a:rPr sz="1650" spc="-4" baseline="5270" dirty="0" smtClean="0">
                <a:latin typeface="Arial"/>
                <a:cs typeface="Arial"/>
              </a:rPr>
              <a:t>E</a:t>
            </a:r>
            <a:r>
              <a:rPr sz="1650" spc="0" baseline="5270" dirty="0" smtClean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  <a:p>
            <a:pPr marL="12700" marR="21900">
              <a:lnSpc>
                <a:spcPts val="1075"/>
              </a:lnSpc>
            </a:pP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sp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4852" y="6255564"/>
            <a:ext cx="4850620" cy="769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264"/>
              </a:lnSpc>
              <a:spcBef>
                <a:spcPts val="50"/>
              </a:spcBef>
            </a:pP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ff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ur</a:t>
            </a:r>
            <a:r>
              <a:rPr sz="1100" spc="-9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ti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ess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nc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.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sp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64"/>
              </a:lnSpc>
            </a:pP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9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ff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-9" dirty="0" smtClean="0">
                <a:latin typeface="Arial"/>
                <a:cs typeface="Arial"/>
              </a:rPr>
              <a:t>rv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can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ed q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c,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il</a:t>
            </a:r>
            <a:r>
              <a:rPr sz="1100" spc="0" dirty="0" smtClean="0">
                <a:latin typeface="Arial"/>
                <a:cs typeface="Arial"/>
              </a:rPr>
              <a:t>ar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V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64"/>
              </a:lnSpc>
            </a:pP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el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ces.</a:t>
            </a:r>
            <a:r>
              <a:rPr sz="1100" spc="9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f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9" dirty="0" smtClean="0">
                <a:latin typeface="Arial"/>
                <a:cs typeface="Arial"/>
              </a:rPr>
              <a:t>i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nt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due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bi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of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152"/>
              </a:lnSpc>
            </a:pP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ol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8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comp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61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61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66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ec</a:t>
            </a:r>
            <a:r>
              <a:rPr sz="1100" spc="-9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81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9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86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bili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76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ses</a:t>
            </a:r>
            <a:r>
              <a:rPr sz="1100" spc="71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ξ</a:t>
            </a:r>
            <a:r>
              <a:rPr sz="1050" spc="0" baseline="-20705" dirty="0" smtClean="0">
                <a:latin typeface="Arial"/>
                <a:cs typeface="Arial"/>
              </a:rPr>
              <a:t>c 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71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 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ts val="1264"/>
              </a:lnSpc>
              <a:spcBef>
                <a:spcPts val="127"/>
              </a:spcBef>
            </a:pP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5825" y="736473"/>
            <a:ext cx="5014976" cy="376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38212" y="638175"/>
            <a:ext cx="4932299" cy="3698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38212" y="638175"/>
            <a:ext cx="4932299" cy="3698875"/>
          </a:xfrm>
          <a:custGeom>
            <a:avLst/>
            <a:gdLst/>
            <a:ahLst/>
            <a:cxnLst/>
            <a:rect l="l" t="t" r="r" b="b"/>
            <a:pathLst>
              <a:path w="4932299" h="3698875">
                <a:moveTo>
                  <a:pt x="0" y="3698875"/>
                </a:moveTo>
                <a:lnTo>
                  <a:pt x="4932299" y="3698875"/>
                </a:lnTo>
                <a:lnTo>
                  <a:pt x="4932299" y="0"/>
                </a:lnTo>
                <a:lnTo>
                  <a:pt x="0" y="0"/>
                </a:lnTo>
                <a:lnTo>
                  <a:pt x="0" y="36988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938212" y="638175"/>
            <a:ext cx="4932299" cy="3698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85825" y="736600"/>
            <a:ext cx="5014976" cy="3760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5825" y="736473"/>
            <a:ext cx="5014976" cy="3760851"/>
          </a:xfrm>
          <a:custGeom>
            <a:avLst/>
            <a:gdLst/>
            <a:ahLst/>
            <a:cxnLst/>
            <a:rect l="l" t="t" r="r" b="b"/>
            <a:pathLst>
              <a:path w="5014976" h="3760851">
                <a:moveTo>
                  <a:pt x="0" y="3760851"/>
                </a:moveTo>
                <a:lnTo>
                  <a:pt x="5014976" y="3760851"/>
                </a:lnTo>
                <a:lnTo>
                  <a:pt x="5014976" y="0"/>
                </a:lnTo>
                <a:lnTo>
                  <a:pt x="0" y="0"/>
                </a:lnTo>
                <a:lnTo>
                  <a:pt x="0" y="376085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74852" y="4780332"/>
            <a:ext cx="426355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oi</a:t>
            </a:r>
            <a:r>
              <a:rPr sz="1100" spc="0" dirty="0" smtClean="0">
                <a:latin typeface="Arial"/>
                <a:cs typeface="Arial"/>
              </a:rPr>
              <a:t>nts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oc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at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nte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secti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of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cor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4852" y="5216196"/>
            <a:ext cx="4626270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ote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l o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era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oi</a:t>
            </a:r>
            <a:r>
              <a:rPr sz="1100" spc="0" dirty="0" smtClean="0">
                <a:latin typeface="Arial"/>
                <a:cs typeface="Arial"/>
              </a:rPr>
              <a:t>nts are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oc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at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ow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-2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5825" y="736473"/>
            <a:ext cx="5014976" cy="376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938212" y="638175"/>
            <a:ext cx="4932299" cy="3698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38212" y="638175"/>
            <a:ext cx="4932299" cy="3698875"/>
          </a:xfrm>
          <a:custGeom>
            <a:avLst/>
            <a:gdLst/>
            <a:ahLst/>
            <a:cxnLst/>
            <a:rect l="l" t="t" r="r" b="b"/>
            <a:pathLst>
              <a:path w="4932299" h="3698875">
                <a:moveTo>
                  <a:pt x="0" y="3698875"/>
                </a:moveTo>
                <a:lnTo>
                  <a:pt x="4932299" y="3698875"/>
                </a:lnTo>
                <a:lnTo>
                  <a:pt x="4932299" y="0"/>
                </a:lnTo>
                <a:lnTo>
                  <a:pt x="0" y="0"/>
                </a:lnTo>
                <a:lnTo>
                  <a:pt x="0" y="36988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2000" y="5410263"/>
            <a:ext cx="5715000" cy="4040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74852" y="4780332"/>
            <a:ext cx="4847706" cy="618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90"/>
              </a:lnSpc>
              <a:spcBef>
                <a:spcPts val="99"/>
              </a:spcBef>
            </a:pPr>
            <a:r>
              <a:rPr sz="1100" spc="-4" dirty="0" smtClean="0">
                <a:latin typeface="Arial"/>
                <a:cs typeface="Arial"/>
              </a:rPr>
              <a:t>V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x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ery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ow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z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e;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9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 s</a:t>
            </a:r>
            <a:r>
              <a:rPr sz="1100" spc="-4" dirty="0" smtClean="0">
                <a:latin typeface="Arial"/>
                <a:cs typeface="Arial"/>
              </a:rPr>
              <a:t>wi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7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5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(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7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6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19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7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d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ur</a:t>
            </a:r>
            <a:r>
              <a:rPr sz="1100" spc="-9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n)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ut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r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su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 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-3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ari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8212" y="638175"/>
            <a:ext cx="4932299" cy="3698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85825" y="736600"/>
            <a:ext cx="5014976" cy="3760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85825" y="736473"/>
            <a:ext cx="5014976" cy="3760851"/>
          </a:xfrm>
          <a:custGeom>
            <a:avLst/>
            <a:gdLst/>
            <a:ahLst/>
            <a:cxnLst/>
            <a:rect l="l" t="t" r="r" b="b"/>
            <a:pathLst>
              <a:path w="5014976" h="3760851">
                <a:moveTo>
                  <a:pt x="0" y="3760851"/>
                </a:moveTo>
                <a:lnTo>
                  <a:pt x="5014976" y="3760851"/>
                </a:lnTo>
                <a:lnTo>
                  <a:pt x="5014976" y="0"/>
                </a:lnTo>
                <a:lnTo>
                  <a:pt x="0" y="0"/>
                </a:lnTo>
                <a:lnTo>
                  <a:pt x="0" y="376085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74852" y="4780332"/>
            <a:ext cx="4847086" cy="618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90"/>
              </a:lnSpc>
              <a:spcBef>
                <a:spcPts val="99"/>
              </a:spcBef>
            </a:pPr>
            <a:r>
              <a:rPr sz="1100" spc="-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ce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050" spc="0" baseline="-20705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050" spc="0" baseline="-20705" dirty="0" smtClean="0">
                <a:latin typeface="Arial"/>
                <a:cs typeface="Arial"/>
              </a:rPr>
              <a:t>L</a:t>
            </a:r>
            <a:r>
              <a:rPr sz="1050" spc="159" baseline="-2070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is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up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9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ff</a:t>
            </a: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ac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rs</a:t>
            </a:r>
            <a:r>
              <a:rPr sz="1100" spc="0" dirty="0" smtClean="0">
                <a:latin typeface="Arial"/>
                <a:cs typeface="Arial"/>
              </a:rPr>
              <a:t>,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27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30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es,</a:t>
            </a:r>
            <a:r>
              <a:rPr sz="1100" spc="29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nd</a:t>
            </a:r>
            <a:r>
              <a:rPr sz="1100" spc="27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29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ut</a:t>
            </a:r>
            <a:r>
              <a:rPr sz="1100" spc="28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ac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29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28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26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28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27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(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f 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-3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dri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other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ates</a:t>
            </a:r>
            <a:r>
              <a:rPr sz="1100" spc="9" dirty="0" smtClean="0">
                <a:latin typeface="Arial"/>
                <a:cs typeface="Arial"/>
              </a:rPr>
              <a:t>)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4852" y="5668824"/>
            <a:ext cx="4849124" cy="316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26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26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7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8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uil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27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27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</a:t>
            </a:r>
            <a:r>
              <a:rPr sz="1100" spc="25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k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26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25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ut</a:t>
            </a:r>
            <a:r>
              <a:rPr sz="1100" spc="27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ac</a:t>
            </a:r>
            <a:r>
              <a:rPr sz="1100" spc="-19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ce</a:t>
            </a:r>
            <a:r>
              <a:rPr sz="1100" spc="269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27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27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 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4" dirty="0" smtClean="0">
                <a:latin typeface="Arial"/>
                <a:cs typeface="Arial"/>
              </a:rPr>
              <a:t>-r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ce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of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-3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(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4" dirty="0" smtClean="0">
                <a:latin typeface="Arial"/>
                <a:cs typeface="Arial"/>
              </a:rPr>
              <a:t>)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4852" y="6255564"/>
            <a:ext cx="4846429" cy="316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-4" dirty="0" smtClean="0">
                <a:latin typeface="Arial"/>
                <a:cs typeface="Arial"/>
              </a:rPr>
              <a:t>D</a:t>
            </a:r>
            <a:r>
              <a:rPr sz="1100" spc="0" dirty="0" smtClean="0">
                <a:latin typeface="Arial"/>
                <a:cs typeface="Arial"/>
              </a:rPr>
              <a:t>ecreas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2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-r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ce</a:t>
            </a:r>
            <a:r>
              <a:rPr sz="1100" spc="13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ac</a:t>
            </a:r>
            <a:r>
              <a:rPr sz="1100" spc="-4" dirty="0" smtClean="0">
                <a:latin typeface="Arial"/>
                <a:cs typeface="Arial"/>
              </a:rPr>
              <a:t>hi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1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by</a:t>
            </a:r>
            <a:r>
              <a:rPr sz="1100" spc="12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nc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3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25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/</a:t>
            </a: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1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12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29" dirty="0" smtClean="0">
                <a:latin typeface="Arial"/>
                <a:cs typeface="Arial"/>
              </a:rPr>
              <a:t> </a:t>
            </a:r>
            <a:r>
              <a:rPr sz="1100" spc="-1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ces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(</a:t>
            </a:r>
            <a:r>
              <a:rPr sz="1100" spc="0" dirty="0" smtClean="0">
                <a:latin typeface="Arial"/>
                <a:cs typeface="Arial"/>
              </a:rPr>
              <a:t>up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cer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)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4852" y="6842685"/>
            <a:ext cx="4846572" cy="3164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5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9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are</a:t>
            </a:r>
            <a:r>
              <a:rPr sz="1100" spc="15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3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4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-9" dirty="0" smtClean="0">
                <a:latin typeface="Arial"/>
                <a:cs typeface="Arial"/>
              </a:rPr>
              <a:t>-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ce</a:t>
            </a:r>
            <a:r>
              <a:rPr sz="1100" spc="15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4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3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4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14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3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5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not co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;</a:t>
            </a:r>
            <a:r>
              <a:rPr sz="1100" spc="-4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ather</a:t>
            </a:r>
            <a:r>
              <a:rPr sz="1100" spc="-3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t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ar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of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across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5825" y="736473"/>
            <a:ext cx="5014976" cy="3760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38212" y="638175"/>
            <a:ext cx="4932299" cy="3698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38212" y="638175"/>
            <a:ext cx="4932299" cy="3698875"/>
          </a:xfrm>
          <a:custGeom>
            <a:avLst/>
            <a:gdLst/>
            <a:ahLst/>
            <a:cxnLst/>
            <a:rect l="l" t="t" r="r" b="b"/>
            <a:pathLst>
              <a:path w="4932299" h="3698875">
                <a:moveTo>
                  <a:pt x="0" y="3698875"/>
                </a:moveTo>
                <a:lnTo>
                  <a:pt x="4932299" y="3698875"/>
                </a:lnTo>
                <a:lnTo>
                  <a:pt x="4932299" y="0"/>
                </a:lnTo>
                <a:lnTo>
                  <a:pt x="0" y="0"/>
                </a:lnTo>
                <a:lnTo>
                  <a:pt x="0" y="36988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938212" y="638175"/>
            <a:ext cx="4932299" cy="3698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1953" y="2144688"/>
            <a:ext cx="5671630" cy="4875444"/>
          </a:xfrm>
          <a:prstGeom prst="rect">
            <a:avLst/>
          </a:prstGeom>
        </p:spPr>
        <p:txBody>
          <a:bodyPr wrap="square" lIns="83613" tIns="41806" rIns="83613" bIns="41806">
            <a:spAutoFit/>
          </a:bodyPr>
          <a:lstStyle/>
          <a:p>
            <a:pPr marL="313548" indent="-313548"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VeCAD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(VLSI –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eCAD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 from FKE, UTM, MALAYSIA, 2012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2. Jimmie J.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Cathey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Theory and Problems of Electronic Devices and Circuits, 2nd Edition, 2002.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3. J. M.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Rabaey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A.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Chandrakasan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B.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Nikolic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Digital Integrated Circuits: A Design Perspective. 2nd ed. Upper Saddle River, NJ: Pearson Education, Inc., 2003.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4. S-M. Kang and Y.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Leblebici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CMOS Digital Integrated Circuits. 3rd ed. Singapore: McGraw-Hill,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2005.</a:t>
            </a:r>
          </a:p>
          <a:p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775458" y="896550"/>
            <a:ext cx="2169407" cy="592260"/>
          </a:xfrm>
          <a:prstGeom prst="rect">
            <a:avLst/>
          </a:prstGeom>
        </p:spPr>
        <p:txBody>
          <a:bodyPr wrap="none" lIns="83613" tIns="41806" rIns="83613" bIns="41806">
            <a:spAutoFit/>
          </a:bodyPr>
          <a:lstStyle/>
          <a:p>
            <a:r>
              <a:rPr lang="en-US" sz="3300" u="sng" dirty="0"/>
              <a:t>References:</a:t>
            </a:r>
          </a:p>
        </p:txBody>
      </p:sp>
    </p:spTree>
    <p:extLst>
      <p:ext uri="{BB962C8B-B14F-4D97-AF65-F5344CB8AC3E}">
        <p14:creationId xmlns:p14="http://schemas.microsoft.com/office/powerpoint/2010/main" val="3715304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543</Words>
  <Application>Microsoft Office PowerPoint</Application>
  <PresentationFormat>Custom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DR.Ahmed Saker 2o1O</cp:lastModifiedBy>
  <cp:revision>4</cp:revision>
  <dcterms:modified xsi:type="dcterms:W3CDTF">2018-11-12T19:55:57Z</dcterms:modified>
</cp:coreProperties>
</file>